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28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54996F-2A03-42F6-B8F1-D730DC5F5168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91CF6-E061-4D80-8C61-3DEEFCCBD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42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BF3BF-68D0-4269-BE74-00B82E0D8DFB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8991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6116-4D2D-42BD-A091-1A2436CD62D2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AF1F-5EDE-46B6-8A2E-F88865DC4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035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6116-4D2D-42BD-A091-1A2436CD62D2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AF1F-5EDE-46B6-8A2E-F88865DC4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31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6116-4D2D-42BD-A091-1A2436CD62D2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AF1F-5EDE-46B6-8A2E-F88865DC4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826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grpSp>
        <p:nvGrpSpPr>
          <p:cNvPr id="9" name="그룹 8"/>
          <p:cNvGrpSpPr/>
          <p:nvPr userDrawn="1"/>
        </p:nvGrpSpPr>
        <p:grpSpPr>
          <a:xfrm>
            <a:off x="0" y="4637874"/>
            <a:ext cx="12192000" cy="2268000"/>
            <a:chOff x="-1113692" y="4986000"/>
            <a:chExt cx="12192000" cy="2268000"/>
          </a:xfrm>
        </p:grpSpPr>
        <p:sp>
          <p:nvSpPr>
            <p:cNvPr id="10" name="직사각형 9"/>
            <p:cNvSpPr>
              <a:spLocks noChangeAspect="1"/>
            </p:cNvSpPr>
            <p:nvPr userDrawn="1"/>
          </p:nvSpPr>
          <p:spPr>
            <a:xfrm>
              <a:off x="-1113692" y="4986000"/>
              <a:ext cx="12192000" cy="2268000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"/>
            <p:cNvSpPr>
              <a:spLocks noChangeAspect="1"/>
            </p:cNvSpPr>
            <p:nvPr userDrawn="1"/>
          </p:nvSpPr>
          <p:spPr>
            <a:xfrm>
              <a:off x="9734323" y="4986000"/>
              <a:ext cx="1342800" cy="1342800"/>
            </a:xfrm>
            <a:custGeom>
              <a:avLst/>
              <a:gdLst>
                <a:gd name="connsiteX0" fmla="*/ 0 w 1440000"/>
                <a:gd name="connsiteY0" fmla="*/ 0 h 1440000"/>
                <a:gd name="connsiteX1" fmla="*/ 1440000 w 1440000"/>
                <a:gd name="connsiteY1" fmla="*/ 0 h 1440000"/>
                <a:gd name="connsiteX2" fmla="*/ 1440000 w 1440000"/>
                <a:gd name="connsiteY2" fmla="*/ 1440000 h 1440000"/>
                <a:gd name="connsiteX3" fmla="*/ 0 w 1440000"/>
                <a:gd name="connsiteY3" fmla="*/ 1440000 h 1440000"/>
                <a:gd name="connsiteX4" fmla="*/ 0 w 1440000"/>
                <a:gd name="connsiteY4" fmla="*/ 0 h 1440000"/>
                <a:gd name="connsiteX0" fmla="*/ 0 w 1440000"/>
                <a:gd name="connsiteY0" fmla="*/ 0 h 1440000"/>
                <a:gd name="connsiteX1" fmla="*/ 1440000 w 1440000"/>
                <a:gd name="connsiteY1" fmla="*/ 0 h 1440000"/>
                <a:gd name="connsiteX2" fmla="*/ 1440000 w 1440000"/>
                <a:gd name="connsiteY2" fmla="*/ 1440000 h 1440000"/>
                <a:gd name="connsiteX3" fmla="*/ 0 w 1440000"/>
                <a:gd name="connsiteY3" fmla="*/ 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0000" h="1440000">
                  <a:moveTo>
                    <a:pt x="0" y="0"/>
                  </a:moveTo>
                  <a:lnTo>
                    <a:pt x="1440000" y="0"/>
                  </a:lnTo>
                  <a:lnTo>
                    <a:pt x="1440000" y="144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73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" name="그림 2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91" y="6550707"/>
            <a:ext cx="2322000" cy="89005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91" y="422528"/>
            <a:ext cx="2030564" cy="322765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 userDrawn="1"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015" y="502910"/>
            <a:ext cx="1017785" cy="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911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15"/>
          <a:stretch/>
        </p:blipFill>
        <p:spPr>
          <a:xfrm>
            <a:off x="0" y="1767254"/>
            <a:ext cx="12192000" cy="5089032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3040"/>
            <a:ext cx="12192000" cy="149314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242" y="644356"/>
            <a:ext cx="2030564" cy="3240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85" y="6636810"/>
            <a:ext cx="2099246" cy="8046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987" y="6634477"/>
            <a:ext cx="671224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684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597" y="957376"/>
            <a:ext cx="11520666" cy="720000"/>
          </a:xfrm>
        </p:spPr>
        <p:txBody>
          <a:bodyPr lIns="0" tIns="0" rIns="0" bIns="0" anchor="t" anchorCtr="0">
            <a:normAutofit/>
          </a:bodyPr>
          <a:lstStyle>
            <a:lvl1pPr>
              <a:defRPr sz="2400" b="1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Title of section</a:t>
            </a:r>
            <a:endParaRPr lang="en-US" dirty="0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9314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096" y="417132"/>
            <a:ext cx="1353710" cy="2160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85" y="6636810"/>
            <a:ext cx="2099246" cy="8046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 userDrawn="1"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987" y="6634477"/>
            <a:ext cx="671224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25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6116-4D2D-42BD-A091-1A2436CD62D2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AF1F-5EDE-46B6-8A2E-F88865DC4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43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6116-4D2D-42BD-A091-1A2436CD62D2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AF1F-5EDE-46B6-8A2E-F88865DC4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01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6116-4D2D-42BD-A091-1A2436CD62D2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AF1F-5EDE-46B6-8A2E-F88865DC4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73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6116-4D2D-42BD-A091-1A2436CD62D2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AF1F-5EDE-46B6-8A2E-F88865DC4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715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6116-4D2D-42BD-A091-1A2436CD62D2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AF1F-5EDE-46B6-8A2E-F88865DC4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163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6116-4D2D-42BD-A091-1A2436CD62D2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AF1F-5EDE-46B6-8A2E-F88865DC4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799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6116-4D2D-42BD-A091-1A2436CD62D2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AF1F-5EDE-46B6-8A2E-F88865DC4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29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6116-4D2D-42BD-A091-1A2436CD62D2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AF1F-5EDE-46B6-8A2E-F88865DC4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47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B6116-4D2D-42BD-A091-1A2436CD62D2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3AF1F-5EDE-46B6-8A2E-F88865DC4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249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내용 개체 틀 4"/>
          <p:cNvSpPr txBox="1">
            <a:spLocks/>
          </p:cNvSpPr>
          <p:nvPr/>
        </p:nvSpPr>
        <p:spPr>
          <a:xfrm>
            <a:off x="336378" y="4943274"/>
            <a:ext cx="10689176" cy="3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400" b="1">
                <a:solidFill>
                  <a:schemeClr val="bg1"/>
                </a:solidFill>
                <a:latin typeface="+mj-ea"/>
                <a:cs typeface="Arial" panose="020B0604020202020204" pitchFamily="34" charset="0"/>
              </a:rPr>
              <a:t>[Plugin </a:t>
            </a:r>
            <a:r>
              <a:rPr lang="en-US" altLang="ko-KR" sz="2400" b="1" smtClean="0">
                <a:solidFill>
                  <a:schemeClr val="bg1"/>
                </a:solidFill>
                <a:latin typeface="+mj-ea"/>
                <a:cs typeface="Arial" panose="020B0604020202020204" pitchFamily="34" charset="0"/>
              </a:rPr>
              <a:t>models] </a:t>
            </a:r>
            <a:endParaRPr lang="en-US" altLang="ko-KR" sz="2400" b="1">
              <a:solidFill>
                <a:schemeClr val="bg1"/>
              </a:solidFill>
              <a:latin typeface="+mj-ea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ko-KR" sz="4000" b="1" smtClean="0">
                <a:solidFill>
                  <a:schemeClr val="bg1"/>
                </a:solidFill>
                <a:latin typeface="+mj-ea"/>
                <a:cs typeface="Arial" panose="020B0604020202020204" pitchFamily="34" charset="0"/>
              </a:rPr>
              <a:t>Guide to connecting NVR Webviewer</a:t>
            </a:r>
            <a:endParaRPr lang="ko-KR" altLang="en-US" sz="4000" b="1" dirty="0">
              <a:solidFill>
                <a:schemeClr val="bg1"/>
              </a:solidFill>
              <a:latin typeface="+mj-ea"/>
              <a:cs typeface="Arial" panose="020B0604020202020204" pitchFamily="34" charset="0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336378" y="6059627"/>
            <a:ext cx="3600000" cy="1847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200" b="1" kern="1200">
                <a:solidFill>
                  <a:srgbClr val="F3732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b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14.JUN.2022</a:t>
            </a:r>
            <a:endParaRPr lang="ko-KR" altLang="en-US" sz="1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22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4"/>
          <p:cNvSpPr txBox="1">
            <a:spLocks/>
          </p:cNvSpPr>
          <p:nvPr/>
        </p:nvSpPr>
        <p:spPr>
          <a:xfrm>
            <a:off x="320358" y="597394"/>
            <a:ext cx="2520000" cy="360000"/>
          </a:xfrm>
          <a:prstGeom prst="rect">
            <a:avLst/>
          </a:prstGeom>
        </p:spPr>
        <p:txBody>
          <a:bodyPr vert="horz" lIns="0" tIns="36000" rIns="0" bIns="36000" rtlCol="0">
            <a:normAutofit fontScale="92500" lnSpcReduction="1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ko-KR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of document</a:t>
            </a:r>
          </a:p>
        </p:txBody>
      </p:sp>
      <p:sp>
        <p:nvSpPr>
          <p:cNvPr id="9" name="내용 개체 틀 4"/>
          <p:cNvSpPr txBox="1">
            <a:spLocks/>
          </p:cNvSpPr>
          <p:nvPr/>
        </p:nvSpPr>
        <p:spPr>
          <a:xfrm>
            <a:off x="329396" y="2388019"/>
            <a:ext cx="4320000" cy="1080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Windows 10 </a:t>
            </a:r>
          </a:p>
          <a:p>
            <a:pPr marL="0" indent="0">
              <a:buNone/>
            </a:pPr>
            <a:r>
              <a:rPr lang="en-US" altLang="ko-K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cs typeface="Arial" panose="020B0604020202020204" pitchFamily="34" charset="0"/>
              </a:rPr>
              <a:t>Edge (IE</a:t>
            </a:r>
            <a:r>
              <a:rPr lang="ko-KR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cs typeface="Arial" panose="020B0604020202020204" pitchFamily="34" charset="0"/>
              </a:rPr>
              <a:t> </a:t>
            </a:r>
            <a:r>
              <a:rPr lang="en-US" altLang="ko-K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cs typeface="Arial" panose="020B0604020202020204" pitchFamily="34" charset="0"/>
              </a:rPr>
              <a:t>mode)</a:t>
            </a:r>
            <a:endParaRPr lang="ko-KR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55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515" y="2556787"/>
            <a:ext cx="3124471" cy="3612193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501" y="2338005"/>
            <a:ext cx="3048264" cy="403895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39" y="2846536"/>
            <a:ext cx="3646512" cy="3138888"/>
          </a:xfrm>
          <a:prstGeom prst="rect">
            <a:avLst/>
          </a:prstGeom>
        </p:spPr>
      </p:pic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347585" y="450640"/>
            <a:ext cx="10080000" cy="360000"/>
          </a:xfrm>
        </p:spPr>
        <p:txBody>
          <a:bodyPr>
            <a:normAutofit/>
          </a:bodyPr>
          <a:lstStyle/>
          <a:p>
            <a:r>
              <a:rPr lang="en-US" altLang="ko-KR" smtClean="0">
                <a:latin typeface="+mn-ea"/>
                <a:ea typeface="+mn-ea"/>
                <a:cs typeface="Arial" panose="020B0604020202020204" pitchFamily="34" charset="0"/>
              </a:rPr>
              <a:t>Set Internet </a:t>
            </a:r>
            <a:r>
              <a:rPr lang="en-US" altLang="ko-KR">
                <a:latin typeface="+mn-ea"/>
                <a:ea typeface="+mn-ea"/>
                <a:cs typeface="Arial" panose="020B0604020202020204" pitchFamily="34" charset="0"/>
              </a:rPr>
              <a:t>Explorer </a:t>
            </a:r>
            <a:r>
              <a:rPr lang="en-US" altLang="ko-KR" smtClean="0">
                <a:latin typeface="+mn-ea"/>
                <a:ea typeface="+mn-ea"/>
                <a:cs typeface="Arial" panose="020B0604020202020204" pitchFamily="34" charset="0"/>
              </a:rPr>
              <a:t>Mode on Microsoft Edge(1)</a:t>
            </a:r>
            <a:endParaRPr lang="ko-KR" altLang="en-US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내용 개체 틀 2"/>
          <p:cNvSpPr txBox="1">
            <a:spLocks/>
          </p:cNvSpPr>
          <p:nvPr/>
        </p:nvSpPr>
        <p:spPr>
          <a:xfrm>
            <a:off x="347585" y="941982"/>
            <a:ext cx="11522075" cy="10795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1400" dirty="0">
                <a:latin typeface="+mn-ea"/>
                <a:ea typeface="+mn-ea"/>
                <a:cs typeface="Times New Roman" panose="02020603050405020304" pitchFamily="18" charset="0"/>
              </a:rPr>
              <a:t>[Step 1 – 2] </a:t>
            </a:r>
            <a:r>
              <a:rPr lang="en-US" altLang="ko-KR" sz="1400" dirty="0" smtClean="0">
                <a:latin typeface="+mn-ea"/>
                <a:ea typeface="+mn-ea"/>
                <a:cs typeface="Times New Roman" panose="02020603050405020304" pitchFamily="18" charset="0"/>
              </a:rPr>
              <a:t>Type “internet options” in the Cortana Search box and then clicks Internet Options.</a:t>
            </a:r>
            <a:endParaRPr lang="en-US" altLang="ko-KR" sz="14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lv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1400" dirty="0">
                <a:latin typeface="+mn-ea"/>
                <a:ea typeface="+mn-ea"/>
              </a:rPr>
              <a:t>[Step 3 – 4] </a:t>
            </a:r>
            <a:r>
              <a:rPr lang="en-US" altLang="ko-KR" sz="1400" dirty="0" smtClean="0">
                <a:latin typeface="+mn-ea"/>
                <a:ea typeface="+mn-ea"/>
              </a:rPr>
              <a:t>Choose the Security tab, choose the Custom level.</a:t>
            </a:r>
            <a:endParaRPr lang="en-US" altLang="ko-KR" sz="14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lv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1400" dirty="0">
                <a:latin typeface="+mn-ea"/>
                <a:ea typeface="+mn-ea"/>
              </a:rPr>
              <a:t>[Step 5] </a:t>
            </a:r>
            <a:r>
              <a:rPr lang="en-US" altLang="ko-KR" sz="1400" dirty="0" smtClean="0">
                <a:latin typeface="+mn-ea"/>
                <a:ea typeface="+mn-ea"/>
              </a:rPr>
              <a:t>Scroll down to the Display mixed content section and select the “Enable”.</a:t>
            </a:r>
            <a:endParaRPr lang="en-US" altLang="ko-KR" sz="1400" dirty="0">
              <a:latin typeface="+mn-ea"/>
              <a:ea typeface="+mn-ea"/>
            </a:endParaRPr>
          </a:p>
          <a:p>
            <a:pPr lv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1400" dirty="0">
                <a:latin typeface="+mn-ea"/>
                <a:ea typeface="+mn-ea"/>
                <a:cs typeface="Times New Roman" panose="02020603050405020304" pitchFamily="18" charset="0"/>
              </a:rPr>
              <a:t>[Step 6 – 7] </a:t>
            </a:r>
            <a:r>
              <a:rPr lang="en-US" altLang="ko-KR" sz="1400" dirty="0" smtClean="0">
                <a:latin typeface="+mn-ea"/>
                <a:ea typeface="+mn-ea"/>
                <a:cs typeface="Times New Roman" panose="02020603050405020304" pitchFamily="18" charset="0"/>
              </a:rPr>
              <a:t>Select OK in each of the option windows to close setting.</a:t>
            </a:r>
            <a:endParaRPr lang="en-US" altLang="ko-KR" sz="14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80FC1276-C97B-43D1-8689-9DC869BB6A16}"/>
              </a:ext>
            </a:extLst>
          </p:cNvPr>
          <p:cNvSpPr/>
          <p:nvPr/>
        </p:nvSpPr>
        <p:spPr>
          <a:xfrm>
            <a:off x="544145" y="5786378"/>
            <a:ext cx="760691" cy="21356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80FC1276-C97B-43D1-8689-9DC869BB6A16}"/>
              </a:ext>
            </a:extLst>
          </p:cNvPr>
          <p:cNvSpPr/>
          <p:nvPr/>
        </p:nvSpPr>
        <p:spPr>
          <a:xfrm>
            <a:off x="557686" y="3205754"/>
            <a:ext cx="888109" cy="36477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80FC1276-C97B-43D1-8689-9DC869BB6A16}"/>
              </a:ext>
            </a:extLst>
          </p:cNvPr>
          <p:cNvSpPr/>
          <p:nvPr/>
        </p:nvSpPr>
        <p:spPr>
          <a:xfrm>
            <a:off x="5009675" y="2490514"/>
            <a:ext cx="473381" cy="35602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80FC1276-C97B-43D1-8689-9DC869BB6A16}"/>
              </a:ext>
            </a:extLst>
          </p:cNvPr>
          <p:cNvSpPr/>
          <p:nvPr/>
        </p:nvSpPr>
        <p:spPr>
          <a:xfrm>
            <a:off x="5776048" y="5296616"/>
            <a:ext cx="1073707" cy="27705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80FC1276-C97B-43D1-8689-9DC869BB6A16}"/>
              </a:ext>
            </a:extLst>
          </p:cNvPr>
          <p:cNvSpPr/>
          <p:nvPr/>
        </p:nvSpPr>
        <p:spPr>
          <a:xfrm>
            <a:off x="8293049" y="3354360"/>
            <a:ext cx="1429413" cy="52349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80FC1276-C97B-43D1-8689-9DC869BB6A16}"/>
              </a:ext>
            </a:extLst>
          </p:cNvPr>
          <p:cNvSpPr/>
          <p:nvPr/>
        </p:nvSpPr>
        <p:spPr>
          <a:xfrm>
            <a:off x="9787224" y="5724802"/>
            <a:ext cx="823262" cy="39444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80FC1276-C97B-43D1-8689-9DC869BB6A16}"/>
              </a:ext>
            </a:extLst>
          </p:cNvPr>
          <p:cNvSpPr/>
          <p:nvPr/>
        </p:nvSpPr>
        <p:spPr>
          <a:xfrm>
            <a:off x="5825438" y="6095016"/>
            <a:ext cx="690498" cy="28193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E2DAA6A5-103B-4B81-B4E9-329E5D1BEE7B}"/>
              </a:ext>
            </a:extLst>
          </p:cNvPr>
          <p:cNvSpPr/>
          <p:nvPr/>
        </p:nvSpPr>
        <p:spPr>
          <a:xfrm>
            <a:off x="1414194" y="5834874"/>
            <a:ext cx="252000" cy="252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latin typeface="+mn-ea"/>
              </a:rPr>
              <a:t>1</a:t>
            </a:r>
            <a:endParaRPr lang="ko-KR" altLang="en-US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E2DAA6A5-103B-4B81-B4E9-329E5D1BEE7B}"/>
              </a:ext>
            </a:extLst>
          </p:cNvPr>
          <p:cNvSpPr/>
          <p:nvPr/>
        </p:nvSpPr>
        <p:spPr>
          <a:xfrm>
            <a:off x="1532835" y="3318532"/>
            <a:ext cx="252000" cy="252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latin typeface="+mn-ea"/>
              </a:rPr>
              <a:t>2</a:t>
            </a:r>
            <a:endParaRPr lang="ko-KR" altLang="en-US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E2DAA6A5-103B-4B81-B4E9-329E5D1BEE7B}"/>
              </a:ext>
            </a:extLst>
          </p:cNvPr>
          <p:cNvSpPr/>
          <p:nvPr/>
        </p:nvSpPr>
        <p:spPr>
          <a:xfrm>
            <a:off x="5531937" y="2556787"/>
            <a:ext cx="252000" cy="252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latin typeface="+mn-ea"/>
              </a:rPr>
              <a:t>3</a:t>
            </a:r>
            <a:endParaRPr lang="ko-KR" altLang="en-US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E2DAA6A5-103B-4B81-B4E9-329E5D1BEE7B}"/>
              </a:ext>
            </a:extLst>
          </p:cNvPr>
          <p:cNvSpPr/>
          <p:nvPr/>
        </p:nvSpPr>
        <p:spPr>
          <a:xfrm>
            <a:off x="6908675" y="5278381"/>
            <a:ext cx="252000" cy="252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latin typeface="+mn-ea"/>
              </a:rPr>
              <a:t>4</a:t>
            </a:r>
            <a:endParaRPr lang="ko-KR" altLang="en-US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E2DAA6A5-103B-4B81-B4E9-329E5D1BEE7B}"/>
              </a:ext>
            </a:extLst>
          </p:cNvPr>
          <p:cNvSpPr/>
          <p:nvPr/>
        </p:nvSpPr>
        <p:spPr>
          <a:xfrm>
            <a:off x="9769835" y="3444532"/>
            <a:ext cx="252000" cy="252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latin typeface="+mn-ea"/>
              </a:rPr>
              <a:t>5</a:t>
            </a:r>
            <a:endParaRPr lang="ko-KR" altLang="en-US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E2DAA6A5-103B-4B81-B4E9-329E5D1BEE7B}"/>
              </a:ext>
            </a:extLst>
          </p:cNvPr>
          <p:cNvSpPr/>
          <p:nvPr/>
        </p:nvSpPr>
        <p:spPr>
          <a:xfrm>
            <a:off x="10688430" y="5829632"/>
            <a:ext cx="252000" cy="252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latin typeface="+mn-ea"/>
              </a:rPr>
              <a:t>6</a:t>
            </a:r>
            <a:endParaRPr lang="ko-KR" altLang="en-US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E2DAA6A5-103B-4B81-B4E9-329E5D1BEE7B}"/>
              </a:ext>
            </a:extLst>
          </p:cNvPr>
          <p:cNvSpPr/>
          <p:nvPr/>
        </p:nvSpPr>
        <p:spPr>
          <a:xfrm>
            <a:off x="6608637" y="6168980"/>
            <a:ext cx="252000" cy="252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smtClean="0">
                <a:solidFill>
                  <a:schemeClr val="bg1"/>
                </a:solidFill>
                <a:latin typeface="+mn-ea"/>
              </a:rPr>
              <a:t>7</a:t>
            </a:r>
            <a:endParaRPr lang="ko-KR" altLang="en-US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1741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057" y="1570818"/>
            <a:ext cx="6606294" cy="5038219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050" y="3269449"/>
            <a:ext cx="3818035" cy="3313212"/>
          </a:xfrm>
          <a:prstGeom prst="rect">
            <a:avLst/>
          </a:prstGeom>
        </p:spPr>
      </p:pic>
      <p:sp>
        <p:nvSpPr>
          <p:cNvPr id="22" name="제목 1"/>
          <p:cNvSpPr>
            <a:spLocks noGrp="1"/>
          </p:cNvSpPr>
          <p:nvPr>
            <p:ph type="title"/>
          </p:nvPr>
        </p:nvSpPr>
        <p:spPr>
          <a:xfrm>
            <a:off x="347585" y="450640"/>
            <a:ext cx="10080000" cy="360000"/>
          </a:xfrm>
        </p:spPr>
        <p:txBody>
          <a:bodyPr>
            <a:normAutofit/>
          </a:bodyPr>
          <a:lstStyle/>
          <a:p>
            <a:r>
              <a:rPr lang="en-US" altLang="ko-KR">
                <a:latin typeface="+mn-ea"/>
                <a:cs typeface="Arial" panose="020B0604020202020204" pitchFamily="34" charset="0"/>
              </a:rPr>
              <a:t>Set Internet Explorer Mode on Microsoft </a:t>
            </a:r>
            <a:r>
              <a:rPr lang="en-US" altLang="ko-KR" smtClean="0">
                <a:latin typeface="+mn-ea"/>
                <a:cs typeface="Arial" panose="020B0604020202020204" pitchFamily="34" charset="0"/>
              </a:rPr>
              <a:t>Edge(2)</a:t>
            </a:r>
            <a:endParaRPr lang="ko-KR" altLang="en-US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내용 개체 틀 2"/>
          <p:cNvSpPr txBox="1">
            <a:spLocks/>
          </p:cNvSpPr>
          <p:nvPr/>
        </p:nvSpPr>
        <p:spPr>
          <a:xfrm>
            <a:off x="347585" y="941982"/>
            <a:ext cx="11522075" cy="10795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1400" dirty="0">
                <a:latin typeface="+mn-ea"/>
                <a:ea typeface="+mn-ea"/>
                <a:cs typeface="Times New Roman" panose="02020603050405020304" pitchFamily="18" charset="0"/>
              </a:rPr>
              <a:t>[Step 1 – 2] </a:t>
            </a:r>
            <a:r>
              <a:rPr lang="en-US" altLang="ko-KR" sz="1400" dirty="0" smtClean="0">
                <a:latin typeface="+mn-ea"/>
                <a:ea typeface="+mn-ea"/>
                <a:cs typeface="Times New Roman" panose="02020603050405020304" pitchFamily="18" charset="0"/>
              </a:rPr>
              <a:t>Run Microsoft Edge(</a:t>
            </a:r>
            <a:r>
              <a:rPr lang="en-US" altLang="ko-KR" sz="1400" dirty="0" smtClean="0">
                <a:latin typeface="+mn-ea"/>
                <a:cs typeface="Times New Roman" panose="02020603050405020304" pitchFamily="18" charset="0"/>
              </a:rPr>
              <a:t>Type “edge” </a:t>
            </a:r>
            <a:r>
              <a:rPr lang="en-US" altLang="ko-KR" sz="1400" dirty="0">
                <a:latin typeface="+mn-ea"/>
                <a:cs typeface="Times New Roman" panose="02020603050405020304" pitchFamily="18" charset="0"/>
              </a:rPr>
              <a:t>in the Cortana Search box and then clicks </a:t>
            </a:r>
            <a:r>
              <a:rPr lang="en-US" altLang="ko-KR" sz="1400" dirty="0" smtClean="0">
                <a:latin typeface="+mn-ea"/>
                <a:cs typeface="Times New Roman" panose="02020603050405020304" pitchFamily="18" charset="0"/>
              </a:rPr>
              <a:t>Microsoft Edge.)</a:t>
            </a:r>
            <a:endParaRPr lang="en-US" altLang="ko-KR" sz="1400" dirty="0">
              <a:latin typeface="+mn-ea"/>
              <a:cs typeface="Times New Roman" panose="02020603050405020304" pitchFamily="18" charset="0"/>
            </a:endParaRPr>
          </a:p>
          <a:p>
            <a:pPr lv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1400" dirty="0">
                <a:latin typeface="+mn-ea"/>
                <a:ea typeface="+mn-ea"/>
              </a:rPr>
              <a:t>[Step 3 – 4] Click the Settings and More (ellipsis) button on the top-right </a:t>
            </a:r>
            <a:r>
              <a:rPr lang="en-US" altLang="ko-KR" sz="1400" dirty="0" smtClean="0">
                <a:latin typeface="+mn-ea"/>
                <a:ea typeface="+mn-ea"/>
              </a:rPr>
              <a:t>corner</a:t>
            </a:r>
            <a:r>
              <a:rPr lang="en-US" altLang="ko-KR" sz="1400" dirty="0">
                <a:latin typeface="+mn-ea"/>
                <a:ea typeface="+mn-ea"/>
              </a:rPr>
              <a:t> and then Select the Settings </a:t>
            </a:r>
            <a:r>
              <a:rPr lang="en-US" altLang="ko-KR" sz="1400" dirty="0" smtClean="0">
                <a:latin typeface="+mn-ea"/>
                <a:ea typeface="+mn-ea"/>
              </a:rPr>
              <a:t>option.</a:t>
            </a:r>
            <a:endParaRPr lang="en-US" altLang="ko-KR" sz="1400" dirty="0">
              <a:latin typeface="+mn-ea"/>
              <a:ea typeface="+mn-ea"/>
            </a:endParaRPr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80FC1276-C97B-43D1-8689-9DC869BB6A16}"/>
              </a:ext>
            </a:extLst>
          </p:cNvPr>
          <p:cNvSpPr/>
          <p:nvPr/>
        </p:nvSpPr>
        <p:spPr>
          <a:xfrm>
            <a:off x="9629481" y="1769482"/>
            <a:ext cx="329870" cy="24677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E2DAA6A5-103B-4B81-B4E9-329E5D1BEE7B}"/>
              </a:ext>
            </a:extLst>
          </p:cNvPr>
          <p:cNvSpPr/>
          <p:nvPr/>
        </p:nvSpPr>
        <p:spPr>
          <a:xfrm>
            <a:off x="10040755" y="1764255"/>
            <a:ext cx="252000" cy="252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latin typeface="+mn-ea"/>
              </a:rPr>
              <a:t>3</a:t>
            </a:r>
            <a:endParaRPr lang="ko-KR" altLang="en-US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3" name="타원 32">
            <a:extLst>
              <a:ext uri="{FF2B5EF4-FFF2-40B4-BE49-F238E27FC236}">
                <a16:creationId xmlns:a16="http://schemas.microsoft.com/office/drawing/2014/main" id="{80FC1276-C97B-43D1-8689-9DC869BB6A16}"/>
              </a:ext>
            </a:extLst>
          </p:cNvPr>
          <p:cNvSpPr/>
          <p:nvPr/>
        </p:nvSpPr>
        <p:spPr>
          <a:xfrm>
            <a:off x="8309535" y="5737312"/>
            <a:ext cx="513927" cy="23736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E2DAA6A5-103B-4B81-B4E9-329E5D1BEE7B}"/>
              </a:ext>
            </a:extLst>
          </p:cNvPr>
          <p:cNvSpPr/>
          <p:nvPr/>
        </p:nvSpPr>
        <p:spPr>
          <a:xfrm>
            <a:off x="8927793" y="5714199"/>
            <a:ext cx="252000" cy="252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latin typeface="+mn-ea"/>
              </a:rPr>
              <a:t>4</a:t>
            </a:r>
            <a:endParaRPr lang="ko-KR" altLang="en-US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6" name="타원 35">
            <a:extLst>
              <a:ext uri="{FF2B5EF4-FFF2-40B4-BE49-F238E27FC236}">
                <a16:creationId xmlns:a16="http://schemas.microsoft.com/office/drawing/2014/main" id="{80FC1276-C97B-43D1-8689-9DC869BB6A16}"/>
              </a:ext>
            </a:extLst>
          </p:cNvPr>
          <p:cNvSpPr/>
          <p:nvPr/>
        </p:nvSpPr>
        <p:spPr>
          <a:xfrm>
            <a:off x="2668216" y="6380501"/>
            <a:ext cx="547141" cy="22853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E2DAA6A5-103B-4B81-B4E9-329E5D1BEE7B}"/>
              </a:ext>
            </a:extLst>
          </p:cNvPr>
          <p:cNvSpPr/>
          <p:nvPr/>
        </p:nvSpPr>
        <p:spPr>
          <a:xfrm>
            <a:off x="3276880" y="6217849"/>
            <a:ext cx="252000" cy="252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latin typeface="+mn-ea"/>
              </a:rPr>
              <a:t>1</a:t>
            </a:r>
            <a:endParaRPr lang="ko-KR" altLang="en-US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8" name="타원 37">
            <a:extLst>
              <a:ext uri="{FF2B5EF4-FFF2-40B4-BE49-F238E27FC236}">
                <a16:creationId xmlns:a16="http://schemas.microsoft.com/office/drawing/2014/main" id="{80FC1276-C97B-43D1-8689-9DC869BB6A16}"/>
              </a:ext>
            </a:extLst>
          </p:cNvPr>
          <p:cNvSpPr/>
          <p:nvPr/>
        </p:nvSpPr>
        <p:spPr>
          <a:xfrm>
            <a:off x="2681108" y="3648330"/>
            <a:ext cx="1266638" cy="37096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E2DAA6A5-103B-4B81-B4E9-329E5D1BEE7B}"/>
              </a:ext>
            </a:extLst>
          </p:cNvPr>
          <p:cNvSpPr/>
          <p:nvPr/>
        </p:nvSpPr>
        <p:spPr>
          <a:xfrm>
            <a:off x="4015131" y="3648330"/>
            <a:ext cx="252000" cy="252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latin typeface="+mn-ea"/>
              </a:rPr>
              <a:t>2</a:t>
            </a:r>
            <a:endParaRPr lang="ko-KR" altLang="en-US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3672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452" y="3315672"/>
            <a:ext cx="2987299" cy="1493649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44" y="1933559"/>
            <a:ext cx="6549492" cy="4580143"/>
          </a:xfrm>
          <a:prstGeom prst="rect">
            <a:avLst/>
          </a:prstGeom>
        </p:spPr>
      </p:pic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347585" y="450640"/>
            <a:ext cx="10080000" cy="360000"/>
          </a:xfrm>
        </p:spPr>
        <p:txBody>
          <a:bodyPr>
            <a:normAutofit/>
          </a:bodyPr>
          <a:lstStyle/>
          <a:p>
            <a:r>
              <a:rPr lang="en-US" altLang="ko-KR">
                <a:latin typeface="+mn-ea"/>
                <a:cs typeface="Arial" panose="020B0604020202020204" pitchFamily="34" charset="0"/>
              </a:rPr>
              <a:t>Set Internet Explorer Mode on Microsoft </a:t>
            </a:r>
            <a:r>
              <a:rPr lang="en-US" altLang="ko-KR" smtClean="0">
                <a:latin typeface="+mn-ea"/>
                <a:cs typeface="Arial" panose="020B0604020202020204" pitchFamily="34" charset="0"/>
              </a:rPr>
              <a:t>Edge(3)</a:t>
            </a:r>
            <a:endParaRPr lang="ko-KR" altLang="en-US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347585" y="898022"/>
            <a:ext cx="11522075" cy="8763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1400" dirty="0">
                <a:latin typeface="+mn-ea"/>
                <a:ea typeface="+mn-ea"/>
                <a:cs typeface="Times New Roman" panose="02020603050405020304" pitchFamily="18" charset="0"/>
              </a:rPr>
              <a:t>[Step 1] Click on Default browser</a:t>
            </a:r>
            <a:r>
              <a:rPr lang="en-US" altLang="ko-KR" sz="1400" dirty="0" smtClean="0">
                <a:latin typeface="+mn-ea"/>
                <a:ea typeface="+mn-ea"/>
                <a:cs typeface="Times New Roman" panose="02020603050405020304" pitchFamily="18" charset="0"/>
              </a:rPr>
              <a:t>.</a:t>
            </a:r>
          </a:p>
          <a:p>
            <a:pPr lv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1400" dirty="0" smtClean="0">
                <a:latin typeface="+mn-ea"/>
                <a:ea typeface="+mn-ea"/>
              </a:rPr>
              <a:t>[</a:t>
            </a:r>
            <a:r>
              <a:rPr lang="en-US" altLang="ko-KR" sz="1400" dirty="0">
                <a:latin typeface="+mn-ea"/>
                <a:ea typeface="+mn-ea"/>
              </a:rPr>
              <a:t>Step 2] </a:t>
            </a:r>
            <a:r>
              <a:rPr lang="en-US" altLang="ko-KR" sz="1400" dirty="0">
                <a:latin typeface="+mn-ea"/>
                <a:cs typeface="Times New Roman" panose="02020603050405020304" pitchFamily="18" charset="0"/>
              </a:rPr>
              <a:t>Under the “Internet Explorer compatibility” </a:t>
            </a:r>
            <a:r>
              <a:rPr lang="en-US" altLang="ko-KR" sz="1400" dirty="0" smtClean="0">
                <a:latin typeface="+mn-ea"/>
                <a:cs typeface="Times New Roman" panose="02020603050405020304" pitchFamily="18" charset="0"/>
              </a:rPr>
              <a:t>section, choose the Never on the “Let Internet Explorer open sites in Microsoft Edge”.</a:t>
            </a:r>
            <a:endParaRPr lang="en-US" altLang="ko-KR" sz="1400" dirty="0">
              <a:latin typeface="+mn-ea"/>
              <a:ea typeface="+mn-ea"/>
            </a:endParaRPr>
          </a:p>
          <a:p>
            <a:pPr lv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1400" dirty="0">
                <a:latin typeface="+mn-ea"/>
                <a:ea typeface="+mn-ea"/>
              </a:rPr>
              <a:t>[Step 3] Choose the Allow on the “Allow sites to be reloaded in Internet Explorer mode</a:t>
            </a:r>
            <a:r>
              <a:rPr lang="en-US" altLang="ko-KR" sz="1400" dirty="0" smtClean="0">
                <a:latin typeface="+mn-ea"/>
                <a:ea typeface="+mn-ea"/>
              </a:rPr>
              <a:t>”.</a:t>
            </a:r>
          </a:p>
          <a:p>
            <a:pPr lv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1400" dirty="0" smtClean="0">
                <a:latin typeface="+mn-ea"/>
                <a:ea typeface="+mn-ea"/>
              </a:rPr>
              <a:t>[</a:t>
            </a:r>
            <a:r>
              <a:rPr lang="en-US" altLang="ko-KR" sz="1400" dirty="0">
                <a:latin typeface="+mn-ea"/>
                <a:ea typeface="+mn-ea"/>
              </a:rPr>
              <a:t>Step 4 – 5] </a:t>
            </a:r>
            <a:r>
              <a:rPr lang="en-US" altLang="ko-KR" sz="1400" dirty="0" smtClean="0">
                <a:latin typeface="+mn-ea"/>
                <a:ea typeface="+mn-ea"/>
              </a:rPr>
              <a:t>Add the NVR URL.</a:t>
            </a:r>
            <a:endParaRPr lang="en-US" altLang="ko-KR" sz="1400" dirty="0">
              <a:latin typeface="+mn-ea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7236AEC7-50D9-4EF0-9409-C1751D0C5398}"/>
              </a:ext>
            </a:extLst>
          </p:cNvPr>
          <p:cNvSpPr/>
          <p:nvPr/>
        </p:nvSpPr>
        <p:spPr>
          <a:xfrm>
            <a:off x="873342" y="4062497"/>
            <a:ext cx="1052173" cy="28322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E9822244-7EDB-487E-B12F-6E5A9E369B4C}"/>
              </a:ext>
            </a:extLst>
          </p:cNvPr>
          <p:cNvSpPr/>
          <p:nvPr/>
        </p:nvSpPr>
        <p:spPr>
          <a:xfrm>
            <a:off x="1950361" y="4234838"/>
            <a:ext cx="210134" cy="22176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1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9822244-7EDB-487E-B12F-6E5A9E369B4C}"/>
              </a:ext>
            </a:extLst>
          </p:cNvPr>
          <p:cNvSpPr/>
          <p:nvPr/>
        </p:nvSpPr>
        <p:spPr>
          <a:xfrm>
            <a:off x="6992702" y="3754907"/>
            <a:ext cx="210134" cy="22176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</a:rPr>
              <a:t>2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E2DAA6A5-103B-4B81-B4E9-329E5D1BEE7B}"/>
              </a:ext>
            </a:extLst>
          </p:cNvPr>
          <p:cNvSpPr/>
          <p:nvPr/>
        </p:nvSpPr>
        <p:spPr>
          <a:xfrm>
            <a:off x="6970681" y="4289140"/>
            <a:ext cx="228600" cy="23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3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E2DAA6A5-103B-4B81-B4E9-329E5D1BEE7B}"/>
              </a:ext>
            </a:extLst>
          </p:cNvPr>
          <p:cNvSpPr/>
          <p:nvPr/>
        </p:nvSpPr>
        <p:spPr>
          <a:xfrm>
            <a:off x="7084981" y="5061704"/>
            <a:ext cx="228600" cy="23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</a:rPr>
              <a:t>4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80FC1276-C97B-43D1-8689-9DC869BB6A16}"/>
              </a:ext>
            </a:extLst>
          </p:cNvPr>
          <p:cNvSpPr/>
          <p:nvPr/>
        </p:nvSpPr>
        <p:spPr>
          <a:xfrm>
            <a:off x="6284469" y="3616273"/>
            <a:ext cx="582324" cy="24951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직선 화살표 연결선 13"/>
          <p:cNvCxnSpPr>
            <a:stCxn id="16" idx="2"/>
          </p:cNvCxnSpPr>
          <p:nvPr/>
        </p:nvCxnSpPr>
        <p:spPr>
          <a:xfrm flipH="1">
            <a:off x="6981341" y="4137058"/>
            <a:ext cx="859068" cy="87538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E2DAA6A5-103B-4B81-B4E9-329E5D1BEE7B}"/>
              </a:ext>
            </a:extLst>
          </p:cNvPr>
          <p:cNvSpPr/>
          <p:nvPr/>
        </p:nvSpPr>
        <p:spPr>
          <a:xfrm>
            <a:off x="9177917" y="4051011"/>
            <a:ext cx="228600" cy="23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</a:rPr>
              <a:t>5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80FC1276-C97B-43D1-8689-9DC869BB6A16}"/>
              </a:ext>
            </a:extLst>
          </p:cNvPr>
          <p:cNvSpPr/>
          <p:nvPr/>
        </p:nvSpPr>
        <p:spPr>
          <a:xfrm>
            <a:off x="7840409" y="3982324"/>
            <a:ext cx="1258551" cy="30946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80FC1276-C97B-43D1-8689-9DC869BB6A16}"/>
              </a:ext>
            </a:extLst>
          </p:cNvPr>
          <p:cNvSpPr/>
          <p:nvPr/>
        </p:nvSpPr>
        <p:spPr>
          <a:xfrm>
            <a:off x="6284468" y="4164381"/>
            <a:ext cx="582324" cy="24951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80FC1276-C97B-43D1-8689-9DC869BB6A16}"/>
              </a:ext>
            </a:extLst>
          </p:cNvPr>
          <p:cNvSpPr/>
          <p:nvPr/>
        </p:nvSpPr>
        <p:spPr>
          <a:xfrm>
            <a:off x="6419170" y="4904671"/>
            <a:ext cx="582324" cy="24951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491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7585" y="450640"/>
            <a:ext cx="10080000" cy="360000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latin typeface="+mn-ea"/>
                <a:ea typeface="+mn-ea"/>
                <a:cs typeface="Arial" panose="020B0604020202020204" pitchFamily="34" charset="0"/>
              </a:rPr>
              <a:t>Connecting NVR Web Viewer</a:t>
            </a:r>
            <a:endParaRPr lang="ko-KR" altLang="en-US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854783" y="1632795"/>
            <a:ext cx="9701746" cy="4290675"/>
            <a:chOff x="854783" y="1632795"/>
            <a:chExt cx="9701746" cy="4290675"/>
          </a:xfrm>
        </p:grpSpPr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783" y="1632795"/>
              <a:ext cx="5736396" cy="3783267"/>
            </a:xfrm>
            <a:prstGeom prst="rect">
              <a:avLst/>
            </a:prstGeom>
          </p:spPr>
        </p:pic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822" y="2018496"/>
              <a:ext cx="3028713" cy="1381518"/>
            </a:xfrm>
            <a:prstGeom prst="rect">
              <a:avLst/>
            </a:prstGeom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89497" y="3158662"/>
              <a:ext cx="3567032" cy="2764808"/>
            </a:xfrm>
            <a:prstGeom prst="rect">
              <a:avLst/>
            </a:prstGeom>
          </p:spPr>
        </p:pic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7236AEC7-50D9-4EF0-9409-C1751D0C5398}"/>
                </a:ext>
              </a:extLst>
            </p:cNvPr>
            <p:cNvSpPr/>
            <p:nvPr/>
          </p:nvSpPr>
          <p:spPr>
            <a:xfrm>
              <a:off x="5450128" y="5167232"/>
              <a:ext cx="467096" cy="275206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n-ea"/>
              </a:endParaRPr>
            </a:p>
          </p:txBody>
        </p:sp>
        <p:sp>
          <p:nvSpPr>
            <p:cNvPr id="7" name="타원 6">
              <a:extLst>
                <a:ext uri="{FF2B5EF4-FFF2-40B4-BE49-F238E27FC236}">
                  <a16:creationId xmlns:a16="http://schemas.microsoft.com/office/drawing/2014/main" id="{7236AEC7-50D9-4EF0-9409-C1751D0C5398}"/>
                </a:ext>
              </a:extLst>
            </p:cNvPr>
            <p:cNvSpPr/>
            <p:nvPr/>
          </p:nvSpPr>
          <p:spPr>
            <a:xfrm>
              <a:off x="6765458" y="2749644"/>
              <a:ext cx="593704" cy="209791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n-ea"/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7236AEC7-50D9-4EF0-9409-C1751D0C5398}"/>
                </a:ext>
              </a:extLst>
            </p:cNvPr>
            <p:cNvSpPr/>
            <p:nvPr/>
          </p:nvSpPr>
          <p:spPr>
            <a:xfrm>
              <a:off x="9302262" y="5667208"/>
              <a:ext cx="532871" cy="199923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n-ea"/>
              </a:endParaRPr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E9822244-7EDB-487E-B12F-6E5A9E369B4C}"/>
                </a:ext>
              </a:extLst>
            </p:cNvPr>
            <p:cNvSpPr/>
            <p:nvPr/>
          </p:nvSpPr>
          <p:spPr>
            <a:xfrm>
              <a:off x="5809616" y="5459415"/>
              <a:ext cx="252000" cy="252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 smtClean="0">
                  <a:solidFill>
                    <a:schemeClr val="bg1"/>
                  </a:solidFill>
                  <a:latin typeface="+mn-ea"/>
                </a:rPr>
                <a:t>1</a:t>
              </a:r>
              <a:endParaRPr lang="ko-KR" altLang="en-US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E9822244-7EDB-487E-B12F-6E5A9E369B4C}"/>
                </a:ext>
              </a:extLst>
            </p:cNvPr>
            <p:cNvSpPr/>
            <p:nvPr/>
          </p:nvSpPr>
          <p:spPr>
            <a:xfrm>
              <a:off x="7222357" y="2459216"/>
              <a:ext cx="252000" cy="252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 smtClean="0">
                  <a:solidFill>
                    <a:schemeClr val="bg1"/>
                  </a:solidFill>
                  <a:latin typeface="+mn-ea"/>
                </a:rPr>
                <a:t>2</a:t>
              </a:r>
              <a:endParaRPr lang="ko-KR" altLang="en-US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E9822244-7EDB-487E-B12F-6E5A9E369B4C}"/>
                </a:ext>
              </a:extLst>
            </p:cNvPr>
            <p:cNvSpPr/>
            <p:nvPr/>
          </p:nvSpPr>
          <p:spPr>
            <a:xfrm>
              <a:off x="9888012" y="5648079"/>
              <a:ext cx="252000" cy="252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 smtClean="0">
                  <a:solidFill>
                    <a:schemeClr val="bg1"/>
                  </a:solidFill>
                  <a:latin typeface="+mn-ea"/>
                </a:rPr>
                <a:t>3</a:t>
              </a:r>
              <a:endParaRPr lang="ko-KR" altLang="en-US" b="1" dirty="0">
                <a:solidFill>
                  <a:schemeClr val="bg1"/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632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259</Words>
  <Application>Microsoft Office PowerPoint</Application>
  <PresentationFormat>Widescreen</PresentationFormat>
  <Paragraphs>40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나눔고딕</vt:lpstr>
      <vt:lpstr>맑은 고딕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Set Internet Explorer Mode on Microsoft Edge(1)</vt:lpstr>
      <vt:lpstr>Set Internet Explorer Mode on Microsoft Edge(2)</vt:lpstr>
      <vt:lpstr>Set Internet Explorer Mode on Microsoft Edge(3)</vt:lpstr>
      <vt:lpstr>Connecting NVR Web Viewer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HTA</dc:creator>
  <cp:lastModifiedBy>HTA</cp:lastModifiedBy>
  <cp:revision>1</cp:revision>
  <dcterms:created xsi:type="dcterms:W3CDTF">2022-06-14T18:33:41Z</dcterms:created>
  <dcterms:modified xsi:type="dcterms:W3CDTF">2022-06-14T18:33:42Z</dcterms:modified>
</cp:coreProperties>
</file>